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47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6835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9.svg"/><Relationship Id="rId4" Type="http://schemas.openxmlformats.org/officeDocument/2006/relationships/image" Target="../media/image52.png"/><Relationship Id="rId9" Type="http://schemas.openxmlformats.org/officeDocument/2006/relationships/image" Target="../media/image8.png"/><Relationship Id="rId1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sv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svg"/><Relationship Id="rId9" Type="http://schemas.openxmlformats.org/officeDocument/2006/relationships/image" Target="../media/image4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Group 1 (1) 2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4" name="Ellipse 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4209" y="26183"/>
            <a:ext cx="11278081" cy="9752679"/>
          </a:xfrm>
          <a:prstGeom prst="rect">
            <a:avLst/>
          </a:prstGeom>
        </p:spPr>
      </p:pic>
      <p:pic>
        <p:nvPicPr>
          <p:cNvPr id="5" name="Ellipse 6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6" name="Ellipse 7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7" name="33 1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0" y="0"/>
            <a:ext cx="17715631" cy="10287000"/>
          </a:xfrm>
          <a:prstGeom prst="rect">
            <a:avLst/>
          </a:prstGeom>
        </p:spPr>
      </p:pic>
      <p:pic>
        <p:nvPicPr>
          <p:cNvPr id="8" name="Frame 22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9" name="Frame 2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10" name="Frame 24" descr="preencoded.png"/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4211300" y="266700"/>
            <a:ext cx="3409950" cy="762000"/>
          </a:xfrm>
          <a:prstGeom prst="rect">
            <a:avLst/>
          </a:prstGeom>
        </p:spPr>
      </p:pic>
      <p:pic>
        <p:nvPicPr>
          <p:cNvPr id="11" name="Frame 23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2" name="Group 17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561975" y="9032742"/>
            <a:ext cx="17154525" cy="950094"/>
          </a:xfrm>
          <a:prstGeom prst="rect">
            <a:avLst/>
          </a:prstGeom>
        </p:spPr>
      </p:pic>
      <p:sp>
        <p:nvSpPr>
          <p:cNvPr id="13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4" name="Text 1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5" name="name_22-24"/>
          <p:cNvSpPr/>
          <p:nvPr/>
        </p:nvSpPr>
        <p:spPr>
          <a:xfrm>
            <a:off x="14658975" y="428625"/>
            <a:ext cx="25717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22-24 НОЯБРЯ</a:t>
            </a:r>
            <a:endParaRPr lang="en-US" sz="2700" dirty="0"/>
          </a:p>
        </p:txBody>
      </p:sp>
      <p:sp>
        <p:nvSpPr>
          <p:cNvPr id="16" name="Text 3"/>
          <p:cNvSpPr/>
          <p:nvPr/>
        </p:nvSpPr>
        <p:spPr>
          <a:xfrm>
            <a:off x="10534650" y="6743700"/>
            <a:ext cx="4848225" cy="609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
</a:t>
            </a:r>
            <a:endParaRPr lang="en-US" sz="2400" dirty="0"/>
          </a:p>
        </p:txBody>
      </p:sp>
      <p:sp>
        <p:nvSpPr>
          <p:cNvPr id="17" name="SPortpro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SPORTPRO</a:t>
            </a:r>
            <a:endParaRPr lang="en-US" sz="7800" dirty="0"/>
          </a:p>
        </p:txBody>
      </p:sp>
      <p:sp>
        <p:nvSpPr>
          <p:cNvPr id="18" name="calendar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CALENDAR</a:t>
            </a:r>
            <a:endParaRPr lang="en-US" sz="7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oup 1 (1)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647700"/>
            <a:ext cx="18278475" cy="9639300"/>
          </a:xfrm>
          <a:prstGeom prst="rect">
            <a:avLst/>
          </a:prstGeom>
        </p:spPr>
      </p:pic>
      <p:pic>
        <p:nvPicPr>
          <p:cNvPr id="3" name="Ellipse 5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314209" y="26184"/>
            <a:ext cx="11278081" cy="9752679"/>
          </a:xfrm>
          <a:prstGeom prst="rect">
            <a:avLst/>
          </a:prstGeom>
        </p:spPr>
      </p:pic>
      <p:pic>
        <p:nvPicPr>
          <p:cNvPr id="4" name="Ellipse 6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0" y="0"/>
            <a:ext cx="10813933" cy="10287000"/>
          </a:xfrm>
          <a:prstGeom prst="rect">
            <a:avLst/>
          </a:prstGeom>
        </p:spPr>
      </p:pic>
      <p:pic>
        <p:nvPicPr>
          <p:cNvPr id="5" name="Ellipse 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807815" y="0"/>
            <a:ext cx="10045607" cy="6970886"/>
          </a:xfrm>
          <a:prstGeom prst="rect">
            <a:avLst/>
          </a:prstGeom>
        </p:spPr>
      </p:pic>
      <p:pic>
        <p:nvPicPr>
          <p:cNvPr id="6" name="33 1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0" y="0"/>
            <a:ext cx="17715631" cy="10287000"/>
          </a:xfrm>
          <a:prstGeom prst="rect">
            <a:avLst/>
          </a:prstGeom>
        </p:spPr>
      </p:pic>
      <p:pic>
        <p:nvPicPr>
          <p:cNvPr id="7" name="Frame 22" descr="preencoded.png"/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66750" y="342900"/>
            <a:ext cx="1933575" cy="762000"/>
          </a:xfrm>
          <a:prstGeom prst="rect">
            <a:avLst/>
          </a:prstGeom>
        </p:spPr>
      </p:pic>
      <p:pic>
        <p:nvPicPr>
          <p:cNvPr id="8" name="Frame 25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5348288" y="266700"/>
            <a:ext cx="7581900" cy="762000"/>
          </a:xfrm>
          <a:prstGeom prst="rect">
            <a:avLst/>
          </a:prstGeom>
        </p:spPr>
      </p:pic>
      <p:pic>
        <p:nvPicPr>
          <p:cNvPr id="9" name="Frame 24" descr="preencoded.png"/>
          <p:cNvPicPr>
            <a:picLocks noChangeAspect="1"/>
          </p:cNvPicPr>
          <p:nvPr/>
        </p:nvPicPr>
        <p:blipFill>
          <a:blip r:embed="rId11"/>
          <a:srcRect/>
          <a:stretch/>
        </p:blipFill>
        <p:spPr>
          <a:xfrm>
            <a:off x="14211300" y="266700"/>
            <a:ext cx="3409950" cy="762000"/>
          </a:xfrm>
          <a:prstGeom prst="rect">
            <a:avLst/>
          </a:prstGeom>
        </p:spPr>
      </p:pic>
      <p:pic>
        <p:nvPicPr>
          <p:cNvPr id="10" name="Frame 23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0439400" y="6619875"/>
            <a:ext cx="4981575" cy="857250"/>
          </a:xfrm>
          <a:prstGeom prst="rect">
            <a:avLst/>
          </a:prstGeom>
        </p:spPr>
      </p:pic>
      <p:pic>
        <p:nvPicPr>
          <p:cNvPr id="11" name="Group 17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561975" y="9032742"/>
            <a:ext cx="17154525" cy="950094"/>
          </a:xfrm>
          <a:prstGeom prst="rect">
            <a:avLst/>
          </a:prstGeom>
        </p:spPr>
      </p:pic>
      <p:sp>
        <p:nvSpPr>
          <p:cNvPr id="12" name="default_name"/>
          <p:cNvSpPr/>
          <p:nvPr/>
        </p:nvSpPr>
        <p:spPr>
          <a:xfrm>
            <a:off x="1114425" y="504825"/>
            <a:ext cx="106680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#ФСП </a:t>
            </a:r>
            <a:endParaRPr lang="en-US" sz="2700" dirty="0"/>
          </a:p>
        </p:txBody>
      </p:sp>
      <p:sp>
        <p:nvSpPr>
          <p:cNvPr id="13" name="Text 1"/>
          <p:cNvSpPr/>
          <p:nvPr/>
        </p:nvSpPr>
        <p:spPr>
          <a:xfrm>
            <a:off x="5795963" y="428625"/>
            <a:ext cx="68389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111827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ПРОДУКТОВОЕ ПРОГРАММИРОВАНИЕ</a:t>
            </a:r>
            <a:endParaRPr lang="en-US" sz="2700" dirty="0"/>
          </a:p>
        </p:txBody>
      </p:sp>
      <p:sp>
        <p:nvSpPr>
          <p:cNvPr id="14" name="name_22-24"/>
          <p:cNvSpPr/>
          <p:nvPr/>
        </p:nvSpPr>
        <p:spPr>
          <a:xfrm>
            <a:off x="14658975" y="428625"/>
            <a:ext cx="2571750" cy="4381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7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22-24 НОЯБРЯ</a:t>
            </a:r>
            <a:endParaRPr lang="en-US" sz="2700" dirty="0"/>
          </a:p>
        </p:txBody>
      </p:sp>
      <p:sp>
        <p:nvSpPr>
          <p:cNvPr id="15" name="Text 3"/>
          <p:cNvSpPr/>
          <p:nvPr/>
        </p:nvSpPr>
        <p:spPr>
          <a:xfrm>
            <a:off x="10534650" y="6896100"/>
            <a:ext cx="48482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КОМАНДА «ЛИЦЕИСТЫ КФУ»</a:t>
            </a:r>
            <a:endParaRPr lang="en-US" sz="2400" dirty="0"/>
          </a:p>
        </p:txBody>
      </p:sp>
      <p:sp>
        <p:nvSpPr>
          <p:cNvPr id="16" name="default_name"/>
          <p:cNvSpPr/>
          <p:nvPr/>
        </p:nvSpPr>
        <p:spPr>
          <a:xfrm>
            <a:off x="666750" y="2581275"/>
            <a:ext cx="7829550" cy="1266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СПАСИБО</a:t>
            </a:r>
            <a:endParaRPr lang="en-US" sz="7800" dirty="0"/>
          </a:p>
        </p:txBody>
      </p:sp>
      <p:sp>
        <p:nvSpPr>
          <p:cNvPr id="17" name="Text 5"/>
          <p:cNvSpPr/>
          <p:nvPr/>
        </p:nvSpPr>
        <p:spPr>
          <a:xfrm>
            <a:off x="9801225" y="4457700"/>
            <a:ext cx="8391525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970"/>
              </a:lnSpc>
              <a:buNone/>
            </a:pPr>
            <a:r>
              <a:rPr lang="en-US" sz="78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ЗА ВНИМАНИЕ</a:t>
            </a:r>
            <a:endParaRPr lang="en-US" sz="78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ctangle 8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76325" y="2619375"/>
            <a:ext cx="2667000" cy="2667000"/>
          </a:xfrm>
          <a:prstGeom prst="rect">
            <a:avLst/>
          </a:prstGeom>
        </p:spPr>
      </p:pic>
      <p:pic>
        <p:nvPicPr>
          <p:cNvPr id="3" name="Rectangle 9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038975" y="2619375"/>
            <a:ext cx="2667000" cy="2667000"/>
          </a:xfrm>
          <a:prstGeom prst="rect">
            <a:avLst/>
          </a:prstGeom>
        </p:spPr>
      </p:pic>
      <p:pic>
        <p:nvPicPr>
          <p:cNvPr id="4" name="Rectangle 1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868275" y="2619375"/>
            <a:ext cx="2667000" cy="2667000"/>
          </a:xfrm>
          <a:prstGeom prst="rect">
            <a:avLst/>
          </a:prstGeom>
        </p:spPr>
      </p:pic>
      <p:pic>
        <p:nvPicPr>
          <p:cNvPr id="5" name="Frame 396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76325" y="6391275"/>
            <a:ext cx="2400300" cy="723900"/>
          </a:xfrm>
          <a:prstGeom prst="rect">
            <a:avLst/>
          </a:prstGeom>
        </p:spPr>
      </p:pic>
      <p:pic>
        <p:nvPicPr>
          <p:cNvPr id="6" name="Frame 400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019925" y="6515100"/>
            <a:ext cx="1514475" cy="457200"/>
          </a:xfrm>
          <a:prstGeom prst="rect">
            <a:avLst/>
          </a:prstGeom>
        </p:spPr>
      </p:pic>
      <p:pic>
        <p:nvPicPr>
          <p:cNvPr id="7" name="Frame 401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12839700" y="6515100"/>
            <a:ext cx="2381250" cy="457200"/>
          </a:xfrm>
          <a:prstGeom prst="rect">
            <a:avLst/>
          </a:prstGeom>
        </p:spPr>
      </p:pic>
      <p:pic>
        <p:nvPicPr>
          <p:cNvPr id="8" name="Frame 397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3743325" y="6524625"/>
            <a:ext cx="590550" cy="457200"/>
          </a:xfrm>
          <a:prstGeom prst="rect">
            <a:avLst/>
          </a:prstGeom>
        </p:spPr>
      </p:pic>
      <p:pic>
        <p:nvPicPr>
          <p:cNvPr id="9" name="Frame 399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8820150" y="6524625"/>
            <a:ext cx="590550" cy="457200"/>
          </a:xfrm>
          <a:prstGeom prst="rect">
            <a:avLst/>
          </a:prstGeom>
        </p:spPr>
      </p:pic>
      <p:pic>
        <p:nvPicPr>
          <p:cNvPr id="10" name="Frame 402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15506700" y="6515100"/>
            <a:ext cx="590550" cy="457200"/>
          </a:xfrm>
          <a:prstGeom prst="rect">
            <a:avLst/>
          </a:prstGeom>
        </p:spPr>
      </p:pic>
      <p:pic>
        <p:nvPicPr>
          <p:cNvPr id="11" name="18 - [DESIGN 1" descr="preencoded.png"/>
          <p:cNvPicPr>
            <a:picLocks noChangeAspect="1"/>
          </p:cNvPicPr>
          <p:nvPr/>
        </p:nvPicPr>
        <p:blipFill>
          <a:blip r:embed="rId13"/>
          <a:srcRect/>
          <a:stretch/>
        </p:blipFill>
        <p:spPr>
          <a:xfrm>
            <a:off x="1058095" y="2582913"/>
            <a:ext cx="2798711" cy="2758974"/>
          </a:xfrm>
          <a:prstGeom prst="rect">
            <a:avLst/>
          </a:prstGeom>
        </p:spPr>
      </p:pic>
      <p:pic>
        <p:nvPicPr>
          <p:cNvPr id="12" name="18 - [DESIGN 2" descr="preencoded.png"/>
          <p:cNvPicPr>
            <a:picLocks noChangeAspect="1"/>
          </p:cNvPicPr>
          <p:nvPr/>
        </p:nvPicPr>
        <p:blipFill>
          <a:blip r:embed="rId14"/>
          <a:srcRect/>
          <a:stretch/>
        </p:blipFill>
        <p:spPr>
          <a:xfrm>
            <a:off x="7019925" y="2600325"/>
            <a:ext cx="2714625" cy="2724150"/>
          </a:xfrm>
          <a:prstGeom prst="rect">
            <a:avLst/>
          </a:prstGeom>
        </p:spPr>
      </p:pic>
      <p:pic>
        <p:nvPicPr>
          <p:cNvPr id="13" name="18 - [DESIGN 3" descr="preencoded.png"/>
          <p:cNvPicPr>
            <a:picLocks noChangeAspect="1"/>
          </p:cNvPicPr>
          <p:nvPr/>
        </p:nvPicPr>
        <p:blipFill>
          <a:blip r:embed="rId15"/>
          <a:srcRect/>
          <a:stretch/>
        </p:blipFill>
        <p:spPr>
          <a:xfrm>
            <a:off x="12820650" y="2600325"/>
            <a:ext cx="2733675" cy="27051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762000" y="1076325"/>
            <a:ext cx="8820150" cy="70485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9450"/>
              </a:lnSpc>
              <a:buNone/>
            </a:pPr>
            <a:r>
              <a:rPr lang="en-US" sz="7800" dirty="0">
                <a:solidFill>
                  <a:srgbClr val="111827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800" dirty="0"/>
          </a:p>
        </p:txBody>
      </p:sp>
      <p:sp>
        <p:nvSpPr>
          <p:cNvPr id="15" name="default_name"/>
          <p:cNvSpPr/>
          <p:nvPr/>
        </p:nvSpPr>
        <p:spPr>
          <a:xfrm>
            <a:off x="1076325" y="5476875"/>
            <a:ext cx="340042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КрахмальниковИлья</a:t>
            </a:r>
            <a:endParaRPr lang="en-US" sz="2700" dirty="0"/>
          </a:p>
        </p:txBody>
      </p:sp>
      <p:sp>
        <p:nvSpPr>
          <p:cNvPr id="16" name="Text 2"/>
          <p:cNvSpPr/>
          <p:nvPr/>
        </p:nvSpPr>
        <p:spPr>
          <a:xfrm>
            <a:off x="1114425" y="762000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17" name="name_7 987 006-18-85"/>
          <p:cNvSpPr/>
          <p:nvPr/>
        </p:nvSpPr>
        <p:spPr>
          <a:xfrm>
            <a:off x="1076325" y="9105900"/>
            <a:ext cx="24098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(987) 006-18-85</a:t>
            </a:r>
            <a:endParaRPr lang="en-US" sz="1800" dirty="0"/>
          </a:p>
        </p:txBody>
      </p:sp>
      <p:sp>
        <p:nvSpPr>
          <p:cNvPr id="18" name="Text 4"/>
          <p:cNvSpPr/>
          <p:nvPr/>
        </p:nvSpPr>
        <p:spPr>
          <a:xfrm>
            <a:off x="1171575" y="6486525"/>
            <a:ext cx="2238375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Главный
программист</a:t>
            </a:r>
            <a:endParaRPr lang="en-US" sz="2100" dirty="0"/>
          </a:p>
        </p:txBody>
      </p:sp>
      <p:sp>
        <p:nvSpPr>
          <p:cNvPr id="19" name="default_name"/>
          <p:cNvSpPr/>
          <p:nvPr/>
        </p:nvSpPr>
        <p:spPr>
          <a:xfrm>
            <a:off x="7115175" y="6610350"/>
            <a:ext cx="13430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Капитан</a:t>
            </a:r>
            <a:endParaRPr lang="en-US" sz="2100" dirty="0"/>
          </a:p>
        </p:txBody>
      </p:sp>
      <p:sp>
        <p:nvSpPr>
          <p:cNvPr id="20" name="default_name"/>
          <p:cNvSpPr/>
          <p:nvPr/>
        </p:nvSpPr>
        <p:spPr>
          <a:xfrm>
            <a:off x="12934950" y="6610350"/>
            <a:ext cx="22193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Тестировщик</a:t>
            </a:r>
            <a:endParaRPr lang="en-US" sz="2100" dirty="0"/>
          </a:p>
        </p:txBody>
      </p:sp>
      <p:sp>
        <p:nvSpPr>
          <p:cNvPr id="21" name="Text 7"/>
          <p:cNvSpPr/>
          <p:nvPr/>
        </p:nvSpPr>
        <p:spPr>
          <a:xfrm>
            <a:off x="7067550" y="547687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Хуснуллин
Марсель</a:t>
            </a:r>
            <a:endParaRPr lang="en-US" sz="2700" dirty="0"/>
          </a:p>
        </p:txBody>
      </p:sp>
      <p:sp>
        <p:nvSpPr>
          <p:cNvPr id="22" name="Text 8"/>
          <p:cNvSpPr/>
          <p:nvPr/>
        </p:nvSpPr>
        <p:spPr>
          <a:xfrm>
            <a:off x="7038975" y="7315200"/>
            <a:ext cx="2612565" cy="914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Окончил Яндекс Лицей. Обучается на специализации  Джанго</a:t>
            </a:r>
            <a:endParaRPr lang="en-US" sz="1800" dirty="0"/>
          </a:p>
        </p:txBody>
      </p:sp>
      <p:sp>
        <p:nvSpPr>
          <p:cNvPr id="23" name="name_7 960 051-19-98"/>
          <p:cNvSpPr/>
          <p:nvPr/>
        </p:nvSpPr>
        <p:spPr>
          <a:xfrm>
            <a:off x="7019925" y="85439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(960) 051-19-98</a:t>
            </a:r>
            <a:endParaRPr lang="en-US" sz="1800" dirty="0"/>
          </a:p>
        </p:txBody>
      </p:sp>
      <p:sp>
        <p:nvSpPr>
          <p:cNvPr id="24" name="ST"/>
          <p:cNvSpPr/>
          <p:nvPr/>
        </p:nvSpPr>
        <p:spPr>
          <a:xfrm>
            <a:off x="3838575" y="66198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5" name="ST"/>
          <p:cNvSpPr/>
          <p:nvPr/>
        </p:nvSpPr>
        <p:spPr>
          <a:xfrm>
            <a:off x="8915400" y="6619875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6" name="ST"/>
          <p:cNvSpPr/>
          <p:nvPr/>
        </p:nvSpPr>
        <p:spPr>
          <a:xfrm>
            <a:off x="15601950" y="6610350"/>
            <a:ext cx="4286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ST</a:t>
            </a:r>
            <a:endParaRPr lang="en-US" sz="2100" dirty="0"/>
          </a:p>
        </p:txBody>
      </p:sp>
      <p:sp>
        <p:nvSpPr>
          <p:cNvPr id="27" name="Text 13"/>
          <p:cNvSpPr/>
          <p:nvPr/>
        </p:nvSpPr>
        <p:spPr>
          <a:xfrm>
            <a:off x="12858750" y="5476875"/>
            <a:ext cx="2628900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7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Фазылзянов Дамир</a:t>
            </a:r>
            <a:endParaRPr lang="en-US" sz="2700" dirty="0"/>
          </a:p>
        </p:txBody>
      </p:sp>
      <p:sp>
        <p:nvSpPr>
          <p:cNvPr id="28" name="Text 14"/>
          <p:cNvSpPr/>
          <p:nvPr/>
        </p:nvSpPr>
        <p:spPr>
          <a:xfrm>
            <a:off x="12839700" y="7324725"/>
            <a:ext cx="2612565" cy="1828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Обучается на втором году курса Яндекс Лицея. Участник лагеря Квант по направлению программирование</a:t>
            </a:r>
            <a:endParaRPr lang="en-US" sz="1800" dirty="0"/>
          </a:p>
        </p:txBody>
      </p:sp>
      <p:sp>
        <p:nvSpPr>
          <p:cNvPr id="29" name="name_7 917 879-50-19"/>
          <p:cNvSpPr/>
          <p:nvPr/>
        </p:nvSpPr>
        <p:spPr>
          <a:xfrm>
            <a:off x="12839700" y="9496425"/>
            <a:ext cx="24003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E11946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+7 (917) 879-50-19</a:t>
            </a:r>
            <a:endParaRPr lang="en-US" sz="1800" dirty="0"/>
          </a:p>
        </p:txBody>
      </p:sp>
      <p:sp>
        <p:nvSpPr>
          <p:cNvPr id="30" name="Text 16"/>
          <p:cNvSpPr/>
          <p:nvPr/>
        </p:nvSpPr>
        <p:spPr>
          <a:xfrm>
            <a:off x="533400" y="647700"/>
            <a:ext cx="9467850" cy="116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8700"/>
              </a:lnSpc>
              <a:buNone/>
            </a:pPr>
            <a:r>
              <a:rPr lang="en-US" sz="7200" dirty="0">
                <a:solidFill>
                  <a:srgbClr val="FFFFFF"/>
                </a:solidFill>
                <a:latin typeface="Onest ExtraBold" pitchFamily="34" charset="0"/>
                <a:ea typeface="Onest ExtraBold" pitchFamily="34" charset="-122"/>
                <a:cs typeface="Onest ExtraBold" pitchFamily="34" charset="-120"/>
              </a:rPr>
              <a:t>НАША КОМАНДА</a:t>
            </a:r>
            <a:endParaRPr lang="en-US" sz="7200" dirty="0"/>
          </a:p>
        </p:txBody>
      </p:sp>
      <p:sp>
        <p:nvSpPr>
          <p:cNvPr id="31" name="Text 17"/>
          <p:cNvSpPr/>
          <p:nvPr/>
        </p:nvSpPr>
        <p:spPr>
          <a:xfrm>
            <a:off x="9715500" y="914400"/>
            <a:ext cx="8610600" cy="141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Краткое описание состава команды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7800" y="0"/>
            <a:ext cx="4895850" cy="4333875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762000" y="1590675"/>
            <a:ext cx="8248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ПРОБЛЕМАТИКА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952500"/>
            <a:ext cx="57721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Какой функционал необходим?</a:t>
            </a:r>
            <a:endParaRPr lang="en-US" sz="2400" dirty="0"/>
          </a:p>
        </p:txBody>
      </p:sp>
      <p:sp>
        <p:nvSpPr>
          <p:cNvPr id="8" name="default_name"/>
          <p:cNvSpPr/>
          <p:nvPr/>
        </p:nvSpPr>
        <p:spPr>
          <a:xfrm>
            <a:off x="762000" y="952500"/>
            <a:ext cx="323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—</a:t>
            </a:r>
            <a:endParaRPr lang="en-US" sz="2400" dirty="0"/>
          </a:p>
        </p:txBody>
      </p:sp>
      <p:sp>
        <p:nvSpPr>
          <p:cNvPr id="9" name="PDF"/>
          <p:cNvSpPr/>
          <p:nvPr/>
        </p:nvSpPr>
        <p:spPr>
          <a:xfrm>
            <a:off x="6781800" y="5772150"/>
            <a:ext cx="3467100" cy="2571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Затруднение при использовании Единого календарного плана мероприятий и соревнований, представленного в формате PDF.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12973050" y="5772150"/>
            <a:ext cx="4724400" cy="3143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Отсутствие единого календаря соревнований и мероприятий, который представлял бы информацию по разнообразным видам спорта в удобной для спортсменов форме и был бы согласован с данными Единого календарного плана.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762000" y="5772150"/>
            <a:ext cx="50292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Проблема с отслеживанием мероприятий и соревнований в сфере спорта.</a:t>
            </a:r>
            <a:endParaRPr lang="en-US" sz="22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7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33625" y="2133600"/>
            <a:ext cx="13344525" cy="7439025"/>
          </a:xfrm>
          <a:prstGeom prst="rect">
            <a:avLst/>
          </a:prstGeom>
        </p:spPr>
      </p:pic>
      <p:sp>
        <p:nvSpPr>
          <p:cNvPr id="3" name="default_name"/>
          <p:cNvSpPr/>
          <p:nvPr/>
        </p:nvSpPr>
        <p:spPr>
          <a:xfrm>
            <a:off x="542925" y="828675"/>
            <a:ext cx="70294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АРХИТЕКТУРА</a:t>
            </a:r>
            <a:endParaRPr lang="en-US" sz="7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3 1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2392025" y="0"/>
            <a:ext cx="5895975" cy="577150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12966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СКРИНКАСТ РЕШЕНИЯ</a:t>
            </a:r>
            <a:endParaRPr lang="en-US" sz="7500" dirty="0"/>
          </a:p>
        </p:txBody>
      </p:sp>
      <p:pic>
        <p:nvPicPr>
          <p:cNvPr id="4" name="ProSport Calendar - Google Chrome 2024-11-24 09-35-15">
            <a:hlinkClick r:id="" action="ppaction://media"/>
            <a:extLst>
              <a:ext uri="{FF2B5EF4-FFF2-40B4-BE49-F238E27FC236}">
                <a16:creationId xmlns:a16="http://schemas.microsoft.com/office/drawing/2014/main" id="{777A52D6-69ED-436A-893C-4FFD5018DE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20825" y="2740322"/>
            <a:ext cx="12717168" cy="68354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9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5153025" cy="5067300"/>
          </a:xfrm>
          <a:prstGeom prst="rect">
            <a:avLst/>
          </a:prstGeom>
        </p:spPr>
      </p:pic>
      <p:pic>
        <p:nvPicPr>
          <p:cNvPr id="3" name="Frame 1321315046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0" y="5219700"/>
            <a:ext cx="5153025" cy="5067300"/>
          </a:xfrm>
          <a:prstGeom prst="rect">
            <a:avLst/>
          </a:prstGeom>
        </p:spPr>
      </p:pic>
      <p:pic>
        <p:nvPicPr>
          <p:cNvPr id="4" name="Frame 1321315045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3134975" y="5219700"/>
            <a:ext cx="5153025" cy="5067300"/>
          </a:xfrm>
          <a:prstGeom prst="rect">
            <a:avLst/>
          </a:prstGeom>
        </p:spPr>
      </p:pic>
      <p:pic>
        <p:nvPicPr>
          <p:cNvPr id="5" name="Frame 1321315047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13134975" y="0"/>
            <a:ext cx="5153025" cy="5067300"/>
          </a:xfrm>
          <a:prstGeom prst="rect">
            <a:avLst/>
          </a:prstGeom>
        </p:spPr>
      </p:pic>
      <p:sp>
        <p:nvSpPr>
          <p:cNvPr id="6" name="1"/>
          <p:cNvSpPr/>
          <p:nvPr/>
        </p:nvSpPr>
        <p:spPr>
          <a:xfrm>
            <a:off x="2057400" y="2314575"/>
            <a:ext cx="10287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1</a:t>
            </a:r>
            <a:endParaRPr lang="en-US" sz="2400" dirty="0"/>
          </a:p>
        </p:txBody>
      </p:sp>
      <p:sp>
        <p:nvSpPr>
          <p:cNvPr id="7" name="Text 1"/>
          <p:cNvSpPr/>
          <p:nvPr/>
        </p:nvSpPr>
        <p:spPr>
          <a:xfrm>
            <a:off x="419100" y="2847975"/>
            <a:ext cx="430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Удобный и понятный дизайн, который дает большое удобство и комфорт для работы с сайтом
</a:t>
            </a:r>
            <a:endParaRPr lang="en-US" sz="1500" dirty="0"/>
          </a:p>
        </p:txBody>
      </p:sp>
      <p:sp>
        <p:nvSpPr>
          <p:cNvPr id="8" name="3"/>
          <p:cNvSpPr/>
          <p:nvPr/>
        </p:nvSpPr>
        <p:spPr>
          <a:xfrm>
            <a:off x="2028825" y="7610475"/>
            <a:ext cx="109537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3</a:t>
            </a:r>
            <a:endParaRPr lang="en-US" sz="2400" dirty="0"/>
          </a:p>
        </p:txBody>
      </p:sp>
      <p:sp>
        <p:nvSpPr>
          <p:cNvPr id="9" name="1"/>
          <p:cNvSpPr/>
          <p:nvPr/>
        </p:nvSpPr>
        <p:spPr>
          <a:xfrm>
            <a:off x="419100" y="8029575"/>
            <a:ext cx="43053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Есть возможность под себя создать кастомные уведомления, которые не только просты в настройке, но и создаются в 1 клик</a:t>
            </a:r>
            <a:endParaRPr lang="en-US" sz="1500" dirty="0"/>
          </a:p>
        </p:txBody>
      </p:sp>
      <p:sp>
        <p:nvSpPr>
          <p:cNvPr id="10" name="4"/>
          <p:cNvSpPr/>
          <p:nvPr/>
        </p:nvSpPr>
        <p:spPr>
          <a:xfrm>
            <a:off x="15154275" y="7581900"/>
            <a:ext cx="11239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</a:t>
            </a: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4</a:t>
            </a:r>
            <a:endParaRPr lang="en-US" sz="2400" dirty="0"/>
          </a:p>
        </p:txBody>
      </p:sp>
      <p:sp>
        <p:nvSpPr>
          <p:cNvPr id="11" name="Text 5"/>
          <p:cNvSpPr/>
          <p:nvPr/>
        </p:nvSpPr>
        <p:spPr>
          <a:xfrm>
            <a:off x="13906500" y="8029575"/>
            <a:ext cx="360045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Возможность владельцев этого сайта очень легко  и быстро переписать Базу данных с пдф Файла, что может сделать сайт более полезным и актуальным</a:t>
            </a:r>
            <a:endParaRPr lang="en-US" sz="1500" dirty="0"/>
          </a:p>
        </p:txBody>
      </p:sp>
      <p:sp>
        <p:nvSpPr>
          <p:cNvPr id="12" name="2"/>
          <p:cNvSpPr/>
          <p:nvPr/>
        </p:nvSpPr>
        <p:spPr>
          <a:xfrm>
            <a:off x="15163800" y="2381250"/>
            <a:ext cx="1085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Фича 2</a:t>
            </a:r>
            <a:endParaRPr lang="en-US" sz="2400" dirty="0"/>
          </a:p>
        </p:txBody>
      </p:sp>
      <p:sp>
        <p:nvSpPr>
          <p:cNvPr id="13" name="Text 7"/>
          <p:cNvSpPr/>
          <p:nvPr/>
        </p:nvSpPr>
        <p:spPr>
          <a:xfrm>
            <a:off x="13554075" y="2914650"/>
            <a:ext cx="4305300" cy="571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5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Удобные уведомления о назначенных соревнованиях на сегодняшний день</a:t>
            </a:r>
            <a:endParaRPr lang="en-US" sz="1500" dirty="0"/>
          </a:p>
        </p:txBody>
      </p:sp>
      <p:sp>
        <p:nvSpPr>
          <p:cNvPr id="14" name="default_name"/>
          <p:cNvSpPr/>
          <p:nvPr/>
        </p:nvSpPr>
        <p:spPr>
          <a:xfrm>
            <a:off x="5915025" y="4800600"/>
            <a:ext cx="70008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КИЛЛЕРФИЧИ</a:t>
            </a:r>
            <a:endParaRPr lang="en-US" sz="7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27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295400" y="5295900"/>
            <a:ext cx="7915275" cy="1866900"/>
          </a:xfrm>
          <a:prstGeom prst="rect">
            <a:avLst/>
          </a:prstGeom>
        </p:spPr>
      </p:pic>
      <p:pic>
        <p:nvPicPr>
          <p:cNvPr id="3" name="Frame 1321315028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238875" y="7972425"/>
            <a:ext cx="8848725" cy="1866900"/>
          </a:xfrm>
          <a:prstGeom prst="rect">
            <a:avLst/>
          </a:prstGeom>
        </p:spPr>
      </p:pic>
      <p:pic>
        <p:nvPicPr>
          <p:cNvPr id="4" name="Frame 132131501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923925" y="1952625"/>
            <a:ext cx="8848725" cy="1857375"/>
          </a:xfrm>
          <a:prstGeom prst="rect">
            <a:avLst/>
          </a:prstGeom>
        </p:spPr>
      </p:pic>
      <p:pic>
        <p:nvPicPr>
          <p:cNvPr id="5" name="Frame 1321315026" descr="preencoded.png"/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10010775" y="3952875"/>
            <a:ext cx="7915275" cy="1857375"/>
          </a:xfrm>
          <a:prstGeom prst="rect">
            <a:avLst/>
          </a:prstGeom>
        </p:spPr>
      </p:pic>
      <p:pic>
        <p:nvPicPr>
          <p:cNvPr id="6" name="7 - [DESIGN 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6783050" y="0"/>
            <a:ext cx="1504950" cy="2252290"/>
          </a:xfrm>
          <a:prstGeom prst="rect">
            <a:avLst/>
          </a:prstGeom>
        </p:spPr>
      </p:pic>
      <p:sp>
        <p:nvSpPr>
          <p:cNvPr id="7" name="default_name"/>
          <p:cNvSpPr/>
          <p:nvPr/>
        </p:nvSpPr>
        <p:spPr>
          <a:xfrm>
            <a:off x="1638300" y="5810250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Уведомления</a:t>
            </a:r>
            <a:endParaRPr lang="en-US" sz="3000" dirty="0"/>
          </a:p>
        </p:txBody>
      </p:sp>
      <p:sp>
        <p:nvSpPr>
          <p:cNvPr id="8" name="Text 1"/>
          <p:cNvSpPr/>
          <p:nvPr/>
        </p:nvSpPr>
        <p:spPr>
          <a:xfrm>
            <a:off x="1638300" y="6419850"/>
            <a:ext cx="7439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Отображение ближащих мероприятий</a:t>
            </a:r>
            <a:endParaRPr lang="en-US" sz="1800" dirty="0"/>
          </a:p>
        </p:txBody>
      </p:sp>
      <p:sp>
        <p:nvSpPr>
          <p:cNvPr id="9" name="Text 2"/>
          <p:cNvSpPr/>
          <p:nvPr/>
        </p:nvSpPr>
        <p:spPr>
          <a:xfrm>
            <a:off x="6581775" y="82581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Сохранение фильтров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6581775" y="8867775"/>
            <a:ext cx="80295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При выходе со страницы с соревнованиями, все фильтры сохраняться и автоматически в следующий раз появятся</a:t>
            </a:r>
            <a:endParaRPr lang="en-US" sz="1800" dirty="0"/>
          </a:p>
        </p:txBody>
      </p:sp>
      <p:sp>
        <p:nvSpPr>
          <p:cNvPr id="11" name="Text 4"/>
          <p:cNvSpPr/>
          <p:nvPr/>
        </p:nvSpPr>
        <p:spPr>
          <a:xfrm>
            <a:off x="1266825" y="246697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Вывод информации по спорту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1266825" y="3076575"/>
            <a:ext cx="83058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Таблица со всеми серевнованиями</a:t>
            </a:r>
            <a:endParaRPr lang="en-US" sz="1800" dirty="0"/>
          </a:p>
        </p:txBody>
      </p:sp>
      <p:sp>
        <p:nvSpPr>
          <p:cNvPr id="13" name="default_name"/>
          <p:cNvSpPr/>
          <p:nvPr/>
        </p:nvSpPr>
        <p:spPr>
          <a:xfrm>
            <a:off x="10353675" y="4238625"/>
            <a:ext cx="71342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Фильтрация</a:t>
            </a:r>
            <a:endParaRPr lang="en-US" sz="3000" dirty="0"/>
          </a:p>
        </p:txBody>
      </p:sp>
      <p:sp>
        <p:nvSpPr>
          <p:cNvPr id="14" name="136"/>
          <p:cNvSpPr/>
          <p:nvPr/>
        </p:nvSpPr>
        <p:spPr>
          <a:xfrm>
            <a:off x="10353675" y="4848225"/>
            <a:ext cx="7458075" cy="685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111827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Подборка соревнований по дисциплине/дисциплинам и отображение соревнований на 1/3/6 месяцев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62000" y="752475"/>
            <a:ext cx="14954250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СЦЕНАРИИ ИСПОЛЬЗОВАНИЯ</a:t>
            </a:r>
            <a:endParaRPr lang="en-US" sz="7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ame 132131504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71525" y="2171700"/>
            <a:ext cx="7886700" cy="3371850"/>
          </a:xfrm>
          <a:prstGeom prst="rect">
            <a:avLst/>
          </a:prstGeom>
        </p:spPr>
      </p:pic>
      <p:pic>
        <p:nvPicPr>
          <p:cNvPr id="3" name="Frame 132131504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077325" y="2171700"/>
            <a:ext cx="7886700" cy="3371850"/>
          </a:xfrm>
          <a:prstGeom prst="rect">
            <a:avLst/>
          </a:prstGeom>
        </p:spPr>
      </p:pic>
      <p:pic>
        <p:nvPicPr>
          <p:cNvPr id="4" name="Frame 1321315042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1525" y="5962650"/>
            <a:ext cx="7886700" cy="3371850"/>
          </a:xfrm>
          <a:prstGeom prst="rect">
            <a:avLst/>
          </a:prstGeom>
        </p:spPr>
      </p:pic>
      <p:pic>
        <p:nvPicPr>
          <p:cNvPr id="5" name="Frame 132131504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9077325" y="5962650"/>
            <a:ext cx="7886700" cy="3371850"/>
          </a:xfrm>
          <a:prstGeom prst="rect">
            <a:avLst/>
          </a:prstGeom>
        </p:spPr>
      </p:pic>
      <p:pic>
        <p:nvPicPr>
          <p:cNvPr id="6" name="14 - [DESIGN 1" descr="preencoded.png"/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14449425" y="0"/>
            <a:ext cx="3838575" cy="2562602"/>
          </a:xfrm>
          <a:prstGeom prst="rect">
            <a:avLst/>
          </a:prstGeom>
        </p:spPr>
      </p:pic>
      <p:sp>
        <p:nvSpPr>
          <p:cNvPr id="7" name="Python"/>
          <p:cNvSpPr/>
          <p:nvPr/>
        </p:nvSpPr>
        <p:spPr>
          <a:xfrm>
            <a:off x="11144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С его помощью можно быстро и просто реализовывать на Python сайты и приложения, которые работают в браузере.</a:t>
            </a:r>
            <a:endParaRPr lang="en-US" sz="1800" dirty="0"/>
          </a:p>
        </p:txBody>
      </p:sp>
      <p:sp>
        <p:nvSpPr>
          <p:cNvPr id="8" name="default_name"/>
          <p:cNvSpPr/>
          <p:nvPr/>
        </p:nvSpPr>
        <p:spPr>
          <a:xfrm>
            <a:off x="1123950" y="3119438"/>
            <a:ext cx="187642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Фреймворк</a:t>
            </a:r>
            <a:endParaRPr lang="en-US" sz="2100" dirty="0"/>
          </a:p>
        </p:txBody>
      </p:sp>
      <p:sp>
        <p:nvSpPr>
          <p:cNvPr id="9" name="Django"/>
          <p:cNvSpPr/>
          <p:nvPr/>
        </p:nvSpPr>
        <p:spPr>
          <a:xfrm>
            <a:off x="1190625" y="2390775"/>
            <a:ext cx="157162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Django</a:t>
            </a:r>
            <a:endParaRPr lang="en-US" sz="3000" dirty="0"/>
          </a:p>
        </p:txBody>
      </p:sp>
      <p:sp>
        <p:nvSpPr>
          <p:cNvPr id="10" name="Text 3"/>
          <p:cNvSpPr/>
          <p:nvPr/>
        </p:nvSpPr>
        <p:spPr>
          <a:xfrm>
            <a:off x="9420225" y="374332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Многофункциональная платформа для командной работы над проектом.</a:t>
            </a:r>
            <a:endParaRPr lang="en-US" sz="1800" dirty="0"/>
          </a:p>
        </p:txBody>
      </p:sp>
      <p:sp>
        <p:nvSpPr>
          <p:cNvPr id="11" name="GitHub"/>
          <p:cNvSpPr/>
          <p:nvPr/>
        </p:nvSpPr>
        <p:spPr>
          <a:xfrm>
            <a:off x="9296400" y="2390775"/>
            <a:ext cx="15906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GitHub </a:t>
            </a:r>
            <a:endParaRPr lang="en-US" sz="3000" dirty="0"/>
          </a:p>
        </p:txBody>
      </p:sp>
      <p:sp>
        <p:nvSpPr>
          <p:cNvPr id="12" name="Text 5"/>
          <p:cNvSpPr/>
          <p:nvPr/>
        </p:nvSpPr>
        <p:spPr>
          <a:xfrm>
            <a:off x="9415463" y="3124200"/>
            <a:ext cx="369570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Отслеживание Версии</a:t>
            </a:r>
            <a:endParaRPr lang="en-US" sz="2100" dirty="0"/>
          </a:p>
        </p:txBody>
      </p:sp>
      <p:sp>
        <p:nvSpPr>
          <p:cNvPr id="13" name="PyPDF2"/>
          <p:cNvSpPr/>
          <p:nvPr/>
        </p:nvSpPr>
        <p:spPr>
          <a:xfrm>
            <a:off x="1104900" y="6305550"/>
            <a:ext cx="1666875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PyPDF2</a:t>
            </a:r>
            <a:endParaRPr lang="en-US" sz="3000" dirty="0"/>
          </a:p>
        </p:txBody>
      </p:sp>
      <p:sp>
        <p:nvSpPr>
          <p:cNvPr id="14" name="PDF"/>
          <p:cNvSpPr/>
          <p:nvPr/>
        </p:nvSpPr>
        <p:spPr>
          <a:xfrm>
            <a:off x="11144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Позволяет создавать, изменять и извлекать контент из документов PDF.</a:t>
            </a:r>
            <a:endParaRPr lang="en-US" sz="1800" dirty="0"/>
          </a:p>
        </p:txBody>
      </p:sp>
      <p:sp>
        <p:nvSpPr>
          <p:cNvPr id="15" name="Pdf-"/>
          <p:cNvSpPr/>
          <p:nvPr/>
        </p:nvSpPr>
        <p:spPr>
          <a:xfrm>
            <a:off x="1100138" y="6981825"/>
            <a:ext cx="1695450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Pdf-файлы</a:t>
            </a:r>
            <a:endParaRPr lang="en-US" sz="2100" dirty="0"/>
          </a:p>
        </p:txBody>
      </p:sp>
      <p:sp>
        <p:nvSpPr>
          <p:cNvPr id="16" name="SQLite"/>
          <p:cNvSpPr/>
          <p:nvPr/>
        </p:nvSpPr>
        <p:spPr>
          <a:xfrm>
            <a:off x="9401175" y="6305550"/>
            <a:ext cx="152400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30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SQLite </a:t>
            </a:r>
            <a:endParaRPr lang="en-US" sz="3000" dirty="0"/>
          </a:p>
        </p:txBody>
      </p:sp>
      <p:sp>
        <p:nvSpPr>
          <p:cNvPr id="17" name="Text 10"/>
          <p:cNvSpPr/>
          <p:nvPr/>
        </p:nvSpPr>
        <p:spPr>
          <a:xfrm>
            <a:off x="9420225" y="7534275"/>
            <a:ext cx="7191375" cy="1304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Это лёгкая файловая база данных, которая позволяет начать работу без сложных настроек.</a:t>
            </a:r>
            <a:endParaRPr lang="en-US" sz="1800" dirty="0"/>
          </a:p>
        </p:txBody>
      </p:sp>
      <p:sp>
        <p:nvSpPr>
          <p:cNvPr id="18" name="Text 11"/>
          <p:cNvSpPr/>
          <p:nvPr/>
        </p:nvSpPr>
        <p:spPr>
          <a:xfrm>
            <a:off x="9405938" y="6981825"/>
            <a:ext cx="2047875" cy="266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База данных</a:t>
            </a:r>
            <a:endParaRPr lang="en-US" sz="2100" dirty="0"/>
          </a:p>
        </p:txBody>
      </p:sp>
      <p:sp>
        <p:nvSpPr>
          <p:cNvPr id="19" name="Text 12"/>
          <p:cNvSpPr/>
          <p:nvPr/>
        </p:nvSpPr>
        <p:spPr>
          <a:xfrm>
            <a:off x="771525" y="657225"/>
            <a:ext cx="95916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СТЕК ТЕХНОЛОГИИ</a:t>
            </a:r>
            <a:endParaRPr lang="en-US" sz="75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1118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 3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2877800" y="0"/>
            <a:ext cx="4895850" cy="433387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000" y="1590675"/>
            <a:ext cx="10810875" cy="6762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500"/>
              </a:lnSpc>
              <a:buNone/>
            </a:pPr>
            <a:r>
              <a:rPr lang="en-US" sz="7500" b="1" dirty="0">
                <a:solidFill>
                  <a:srgbClr val="FFFFFF"/>
                </a:solidFill>
                <a:latin typeface="Onest Bold" pitchFamily="34" charset="0"/>
                <a:ea typeface="Onest Bold" pitchFamily="34" charset="-122"/>
                <a:cs typeface="Onest Bold" pitchFamily="34" charset="-120"/>
              </a:rPr>
              <a:t>РАЗВИТИЕ ПРОДУКТА</a:t>
            </a:r>
            <a:endParaRPr lang="en-US" sz="7500" dirty="0"/>
          </a:p>
        </p:txBody>
      </p:sp>
      <p:sp>
        <p:nvSpPr>
          <p:cNvPr id="4" name="name_01"/>
          <p:cNvSpPr/>
          <p:nvPr/>
        </p:nvSpPr>
        <p:spPr>
          <a:xfrm>
            <a:off x="1066800" y="3695700"/>
            <a:ext cx="251460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5046E1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01</a:t>
            </a:r>
            <a:endParaRPr lang="en-US" sz="18750" dirty="0"/>
          </a:p>
        </p:txBody>
      </p:sp>
      <p:sp>
        <p:nvSpPr>
          <p:cNvPr id="5" name="name_02"/>
          <p:cNvSpPr/>
          <p:nvPr/>
        </p:nvSpPr>
        <p:spPr>
          <a:xfrm>
            <a:off x="7239000" y="3695700"/>
            <a:ext cx="2924175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FFFFFF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02</a:t>
            </a:r>
            <a:endParaRPr lang="en-US" sz="18750" dirty="0"/>
          </a:p>
        </p:txBody>
      </p:sp>
      <p:sp>
        <p:nvSpPr>
          <p:cNvPr id="6" name="name_03"/>
          <p:cNvSpPr/>
          <p:nvPr/>
        </p:nvSpPr>
        <p:spPr>
          <a:xfrm>
            <a:off x="13811250" y="3695700"/>
            <a:ext cx="3067050" cy="168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750"/>
              </a:lnSpc>
              <a:buNone/>
            </a:pPr>
            <a:r>
              <a:rPr lang="en-US" sz="18750" dirty="0">
                <a:solidFill>
                  <a:srgbClr val="E11946"/>
                </a:solidFill>
                <a:latin typeface="Onest SemiBold" pitchFamily="34" charset="0"/>
                <a:ea typeface="Onest SemiBold" pitchFamily="34" charset="-122"/>
                <a:cs typeface="Onest SemiBold" pitchFamily="34" charset="-120"/>
              </a:rPr>
              <a:t>03</a:t>
            </a:r>
            <a:endParaRPr lang="en-US" sz="18750" dirty="0"/>
          </a:p>
        </p:txBody>
      </p:sp>
      <p:sp>
        <p:nvSpPr>
          <p:cNvPr id="7" name="Text 4"/>
          <p:cNvSpPr/>
          <p:nvPr/>
        </p:nvSpPr>
        <p:spPr>
          <a:xfrm>
            <a:off x="1066800" y="952500"/>
            <a:ext cx="922020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Какие планы  по развитию и доработке продукта?</a:t>
            </a:r>
            <a:endParaRPr lang="en-US" sz="2400" dirty="0"/>
          </a:p>
        </p:txBody>
      </p:sp>
      <p:sp>
        <p:nvSpPr>
          <p:cNvPr id="8" name="default_name"/>
          <p:cNvSpPr/>
          <p:nvPr/>
        </p:nvSpPr>
        <p:spPr>
          <a:xfrm>
            <a:off x="762000" y="952500"/>
            <a:ext cx="3238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dirty="0">
                <a:solidFill>
                  <a:srgbClr val="FFFFFF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—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552450" y="6000750"/>
            <a:ext cx="5029200" cy="17145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Нахождение более удобного способа работать с пдф и получать оттуда не только текст, но также файлы других форматов
</a:t>
            </a:r>
            <a:endParaRPr lang="en-US" sz="2250" dirty="0"/>
          </a:p>
        </p:txBody>
      </p:sp>
      <p:sp>
        <p:nvSpPr>
          <p:cNvPr id="10" name="Text 7"/>
          <p:cNvSpPr/>
          <p:nvPr/>
        </p:nvSpPr>
        <p:spPr>
          <a:xfrm>
            <a:off x="6467475" y="6000750"/>
            <a:ext cx="5029200" cy="2286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Оптимизация работы сайта, а также появления на нем функции наслоения нескольких предоставляемых функций сортировки для данного пдф файла 
</a:t>
            </a:r>
            <a:endParaRPr lang="en-US" sz="2250" dirty="0"/>
          </a:p>
        </p:txBody>
      </p:sp>
      <p:sp>
        <p:nvSpPr>
          <p:cNvPr id="11" name="Text 8"/>
          <p:cNvSpPr/>
          <p:nvPr/>
        </p:nvSpPr>
        <p:spPr>
          <a:xfrm>
            <a:off x="12925425" y="6000750"/>
            <a:ext cx="5029200" cy="3714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250" dirty="0">
                <a:solidFill>
                  <a:srgbClr val="5046E1"/>
                </a:solidFill>
                <a:latin typeface="Roboto Flex SemiBold" pitchFamily="34" charset="0"/>
                <a:ea typeface="Roboto Flex SemiBold" pitchFamily="34" charset="-122"/>
                <a:cs typeface="Roboto Flex SemiBold" pitchFamily="34" charset="-120"/>
              </a:rPr>
              <a:t>Расширение проекта создания отдельного бота в телеграмме и отдельного приложение на телефон и на персональные компьютеры, что позволит создать целую межплатформенную сеть.  Также, для удобства работы клиентами можно организовать службу поддержки, чтобы оптимизировать нашу систему</a:t>
            </a:r>
            <a:endParaRPr lang="en-US" sz="2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454</Words>
  <Application>Microsoft Office PowerPoint</Application>
  <PresentationFormat>Произвольный</PresentationFormat>
  <Paragraphs>91</Paragraphs>
  <Slides>10</Slides>
  <Notes>10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Onest Bold</vt:lpstr>
      <vt:lpstr>Onest ExtraBold</vt:lpstr>
      <vt:lpstr>Onest SemiBold</vt:lpstr>
      <vt:lpstr>Roboto Flex SemiBold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Krahm Art</cp:lastModifiedBy>
  <cp:revision>2</cp:revision>
  <dcterms:created xsi:type="dcterms:W3CDTF">2024-11-24T06:46:19Z</dcterms:created>
  <dcterms:modified xsi:type="dcterms:W3CDTF">2024-11-24T06:47:08Z</dcterms:modified>
</cp:coreProperties>
</file>